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272" r:id="rId3"/>
    <p:sldId id="271" r:id="rId4"/>
    <p:sldId id="286" r:id="rId5"/>
    <p:sldId id="274" r:id="rId6"/>
    <p:sldId id="275" r:id="rId7"/>
    <p:sldId id="273" r:id="rId8"/>
    <p:sldId id="276" r:id="rId9"/>
    <p:sldId id="279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9" autoAdjust="0"/>
    <p:restoredTop sz="94660"/>
  </p:normalViewPr>
  <p:slideViewPr>
    <p:cSldViewPr>
      <p:cViewPr varScale="1">
        <p:scale>
          <a:sx n="89" d="100"/>
          <a:sy n="89" d="100"/>
        </p:scale>
        <p:origin x="13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2DFEEEAA-8567-4C09-B0EB-E031650563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F8C8807D-F6F6-4D6A-B520-D0528D8DC38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 altLang="tr-TR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xmlns="" id="{D8778220-9FD0-4841-A8FD-3DB71809D18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xmlns="" id="{2A44828D-1A2B-4ACD-978C-C4D518728E3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025EBE-EE85-4008-A0FF-45E5B601E09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5192CEA4-5904-4376-A765-CD6DA3B9CF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59C8A6AD-72AF-4FD7-90BE-31A0FC95166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 altLang="tr-T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7995374B-2917-4406-8159-58346AF6BC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49C44BB3-DBB3-4F12-BF2D-0286228784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F5441BB6-9D0F-439C-B1B0-6FEAE57EF3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8E0CA189-930D-4CE9-A154-D1AAD2B5A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498D80-CA74-4CD2-AE52-0F2611E015C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30766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4246E00-6E29-4F83-9443-120BB1D6E3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DB009-1086-4CF4-A5A8-C2C616187625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C8B34E8A-107A-4542-B0F2-396F4E5FD9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F14E46C6-AAC8-4450-BE42-FAB0B2011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9514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6D7D39D-874E-4B31-BE7B-8C78ED0599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431C0-6779-4DBF-9719-EFDE4A47C217}" type="slidenum">
              <a:rPr lang="tr-TR" altLang="tr-TR"/>
              <a:pPr/>
              <a:t>2</a:t>
            </a:fld>
            <a:endParaRPr lang="tr-TR" altLang="tr-TR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EF099EE7-E506-410D-B5CA-FAEA84448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F2E4C031-074A-40E8-8B59-F980A608A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8909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91B4117-264E-4B23-A300-F31EDA4B0F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4625C-26F2-486B-9119-09FA317E2E7A}" type="slidenum">
              <a:rPr lang="tr-TR" altLang="tr-TR"/>
              <a:pPr/>
              <a:t>3</a:t>
            </a:fld>
            <a:endParaRPr lang="tr-TR" altLang="tr-TR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A9AABA5A-0653-47F9-A6C5-16FBDF4A95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xmlns="" id="{1890A8BD-08FE-4904-B2E8-6140E113C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0702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A8BAD6A-FA02-4F92-B98F-73B963DFA5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000C9-6EDB-4D65-963F-922D251A5BB8}" type="slidenum">
              <a:rPr lang="tr-TR" altLang="tr-TR"/>
              <a:pPr/>
              <a:t>4</a:t>
            </a:fld>
            <a:endParaRPr lang="tr-TR" altLang="tr-TR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xmlns="" id="{44DB71C4-C37C-449C-9962-9B0FA0ACF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xmlns="" id="{FC3A070D-FF95-481D-8E1C-31D5102F9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3046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F2E8D19-BD5B-4AD8-A0B2-C38BF3D5A3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9E96E-46B6-4D87-BFEC-B4EBBC17240F}" type="slidenum">
              <a:rPr lang="tr-TR" altLang="tr-TR"/>
              <a:pPr/>
              <a:t>5</a:t>
            </a:fld>
            <a:endParaRPr lang="tr-TR" altLang="tr-TR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0BE4C635-248B-4D08-9F06-6CFB459AD1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xmlns="" id="{8CD52C73-7AFF-4BEA-9455-0B952DFBF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3731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560BCCD-B28E-44C3-925F-665EEED625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5FCED-9FC2-4A22-B1A7-17B8146025AD}" type="slidenum">
              <a:rPr lang="tr-TR" altLang="tr-TR"/>
              <a:pPr/>
              <a:t>6</a:t>
            </a:fld>
            <a:endParaRPr lang="tr-TR" altLang="tr-TR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xmlns="" id="{F94E77C2-79C2-4547-AB40-C4970E090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xmlns="" id="{F9814AE2-E53F-4D32-AB44-15A22021B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4160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41A43C64-F142-4D0F-86E7-1D6E08893F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058CE-D61C-47BD-B3BD-C0140FC94B08}" type="slidenum">
              <a:rPr lang="tr-TR" altLang="tr-TR"/>
              <a:pPr/>
              <a:t>7</a:t>
            </a:fld>
            <a:endParaRPr lang="tr-TR" altLang="tr-TR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B247F0E2-740E-44C0-9440-FDBE176A85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F71AFC53-A4A3-4997-A1BF-0A84ED710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25714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288C0A0-CAFA-49E2-9885-8A0F71360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F3AEC-B292-4B72-9031-1947CFC33E15}" type="slidenum">
              <a:rPr lang="tr-TR" altLang="tr-TR"/>
              <a:pPr/>
              <a:t>8</a:t>
            </a:fld>
            <a:endParaRPr lang="tr-TR" altLang="tr-TR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B7246F81-62A2-40C8-B70C-49254099D4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61996B86-C547-4055-B494-CEE9C23FF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93175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01C3CF0-99F8-42E7-BBC4-29C42B20B9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63534-98B2-456C-A469-2CA00B4B6950}" type="slidenum">
              <a:rPr lang="tr-TR" altLang="tr-TR"/>
              <a:pPr/>
              <a:t>9</a:t>
            </a:fld>
            <a:endParaRPr lang="tr-TR" altLang="tr-TR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xmlns="" id="{9465BB2A-C108-4F37-82C3-1E90FFCCFC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xmlns="" id="{84CF9EED-7F38-4A8F-A0BD-EACC4E0B3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8423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78779EC-CF64-4C75-A48D-18F21FB5F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C45C2C25-7D3E-48C8-A6C2-BD5724E21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700A113-9479-4296-8112-A5193996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46C0FBB-2CD2-4954-A2CE-86CD9D4C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CB026D0-8406-4D70-9164-15C36FA5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D93AE-D41F-40C3-9B3C-3E2C652082F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43849648"/>
      </p:ext>
    </p:extLst>
  </p:cSld>
  <p:clrMapOvr>
    <a:masterClrMapping/>
  </p:clrMapOvr>
  <p:transition spd="slow" advTm="2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D098A56-7D7F-4950-B494-37288FED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896F6493-D2DF-4A14-86CC-0801267DC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A4AA7ED-C737-4B4F-A6D6-86A05115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FF883F2-795B-4B19-9ED1-3A58B88D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C943703-1649-489A-AFB5-D5057050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4DAE1-0E25-4286-BD11-07215FE65C6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98343295"/>
      </p:ext>
    </p:extLst>
  </p:cSld>
  <p:clrMapOvr>
    <a:masterClrMapping/>
  </p:clrMapOvr>
  <p:transition spd="slow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A444CE20-8715-468D-B91F-E04C65BE4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60519CD4-C6F8-41E4-BABC-9AC8520B7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02B82DF-6507-45D6-919D-8A20628D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0652A26C-6235-4880-B2EB-DD30E05A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7F05782-D4C8-41F8-8DA5-A9BEF7BE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7F2D0-7EB8-4875-8FF5-F423D45D1A6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77977253"/>
      </p:ext>
    </p:extLst>
  </p:cSld>
  <p:clrMapOvr>
    <a:masterClrMapping/>
  </p:clrMapOvr>
  <p:transition spd="slow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32250FC-62A2-447D-8499-E4DA9DFE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2841FFD-C2BF-4EDB-9B0E-242F4A9BC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AECA5AC-7E77-4BC8-A555-96369D9F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8A4B5FA-B9AB-4899-8DD2-BC22FED6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2785AC4-9D82-474D-9AB3-D8D57B1F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7F5D-D5DF-43AF-86B1-2D89AB90050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40443539"/>
      </p:ext>
    </p:extLst>
  </p:cSld>
  <p:clrMapOvr>
    <a:masterClrMapping/>
  </p:clrMapOvr>
  <p:transition spd="slow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C04B21C-8624-4088-B9D0-8E1A3C2C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3C79B07A-7DA5-40AD-B988-737E3E300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F031FFFF-0991-44A9-A086-8EF7A8AD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4730358-1C32-4C40-B3E6-572AAD0E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9A4AB6F-C4CA-4517-8A96-E6C89C85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C8A35-08A9-44DC-9B22-69189BED74E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38847995"/>
      </p:ext>
    </p:extLst>
  </p:cSld>
  <p:clrMapOvr>
    <a:masterClrMapping/>
  </p:clrMapOvr>
  <p:transition spd="slow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DA70AC6-6146-412C-8D7A-62885F72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942A3E1-7C6E-4F55-8635-D267BB31F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D4386979-31DA-4436-ACD2-A9D2CB58E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4017DB3E-BF20-4C2D-A23E-4F95B2AF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AB4196FD-AEE6-4931-ABB0-1853BFB8D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A90EA646-A99B-45C0-A33C-8C06A87C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E7FA0-D8A4-46FA-B804-04F3FDCA334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80513980"/>
      </p:ext>
    </p:extLst>
  </p:cSld>
  <p:clrMapOvr>
    <a:masterClrMapping/>
  </p:clrMapOvr>
  <p:transition spd="slow" advTm="2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71EC78-BEF4-42F4-98DD-75C13E397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E9AD660A-CCD0-40B4-80EA-13B4C2C5A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8442D37D-8641-4210-919F-8A97CC5FD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F99F872E-2DFE-48AF-A0DA-5E6FADD79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3C62C6E1-1C31-427A-A7CC-8ACEB1DBF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91BDB252-EF58-48DC-94C9-5C1ADA438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0F47516E-54D4-4AE0-B211-44DE5BB3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3E85F0ED-02E5-4FC4-82BD-AE7C74D42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B279B-2342-46D1-AA43-DB2D814962C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33719577"/>
      </p:ext>
    </p:extLst>
  </p:cSld>
  <p:clrMapOvr>
    <a:masterClrMapping/>
  </p:clrMapOvr>
  <p:transition spd="slow" advTm="2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3BA5ADA-0EF0-4CAE-AF40-E6E64023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66C22A8D-CF7D-4E29-83B3-1DAC99CB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9687CE83-F494-451D-A954-C57CAF7B6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92247B4D-1834-48A8-ADEF-A761AB45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7DD1-6C1E-45C0-AE1A-D6722C04225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11508187"/>
      </p:ext>
    </p:extLst>
  </p:cSld>
  <p:clrMapOvr>
    <a:masterClrMapping/>
  </p:clrMapOvr>
  <p:transition spd="slow" advTm="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4806420B-4858-40F8-BBAD-9F3F8AA81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29C1A2ED-39FC-4F86-A2DB-EBB97A85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E3C66409-DC99-4F55-8CD0-606C193E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30414-4929-461A-91D2-95711D8CB41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3864733"/>
      </p:ext>
    </p:extLst>
  </p:cSld>
  <p:clrMapOvr>
    <a:masterClrMapping/>
  </p:clrMapOvr>
  <p:transition spd="slow" advTm="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8528C88-1F6D-462D-B90F-696A0DA7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648E571-A43A-4D81-BE2C-5BFFF5600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65C5C72B-3339-4F9C-9A91-C52BF1696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21E49804-CA4A-4B8E-A29C-038D1659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6488B795-CAAC-4451-957C-5670EFD1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03D42647-76B3-4561-8F5B-1B9501BD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7491F-B147-4576-A126-2FA2D6EB5B5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56285599"/>
      </p:ext>
    </p:extLst>
  </p:cSld>
  <p:clrMapOvr>
    <a:masterClrMapping/>
  </p:clrMapOvr>
  <p:transition spd="slow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EF810A2-0170-42C1-A222-48D852407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70A51707-6779-4CCD-8E56-E2D8D6157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35652E56-A956-4C2E-B864-EEAD7E5FC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0B2ED8F8-852B-4A85-BCF5-EDE5EB93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ABF17B6F-3420-4263-9F2D-424E1F38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A15CD94-AB48-4869-878B-21013EEF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7B295-2E3C-492D-8EB6-BD50D3D6FD1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00552365"/>
      </p:ext>
    </p:extLst>
  </p:cSld>
  <p:clrMapOvr>
    <a:masterClrMapping/>
  </p:clrMapOvr>
  <p:transition spd="slow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200FA044-8F57-4A0E-9751-FB01CA54A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0A7B5C3-86D2-4224-91FA-1DD3341E1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12E1A27-AF76-4F47-83B6-D571EE632C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70949F0-055D-40A4-BA76-D85D10E715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C58C7AD-54ED-46AB-89CA-97D4128FE1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BBF9EB-08B2-449B-A430-2AF210E0751F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randomBar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>
            <a:extLst>
              <a:ext uri="{FF2B5EF4-FFF2-40B4-BE49-F238E27FC236}">
                <a16:creationId xmlns:a16="http://schemas.microsoft.com/office/drawing/2014/main" xmlns="" id="{C6CE7C09-588C-4283-868E-4C52CBBAA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6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xmlns="" id="{CB0D3E23-EC84-4AFD-9DF8-801DE698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4338"/>
            <a:ext cx="4103688" cy="39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3" name="WordArt 7">
            <a:extLst>
              <a:ext uri="{FF2B5EF4-FFF2-40B4-BE49-F238E27FC236}">
                <a16:creationId xmlns:a16="http://schemas.microsoft.com/office/drawing/2014/main" xmlns="" id="{52FA3E59-FD7A-4F01-9428-3A01FC2DA3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7992690" cy="1857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Milii</a:t>
            </a:r>
            <a:r>
              <a:rPr lang="tr-T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 Marş </a:t>
            </a:r>
            <a:r>
              <a:rPr lang="tr-TR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Şarimiz</a:t>
            </a:r>
            <a:endParaRPr lang="tr-TR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5304" name="WordArt 8">
            <a:extLst>
              <a:ext uri="{FF2B5EF4-FFF2-40B4-BE49-F238E27FC236}">
                <a16:creationId xmlns:a16="http://schemas.microsoft.com/office/drawing/2014/main" xmlns="" id="{367A7C56-7C0E-469D-BF7C-02A35C1D85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3141663"/>
            <a:ext cx="4248150" cy="287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tr-T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highlight>
                  <a:srgbClr val="CC3300"/>
                </a:highlight>
                <a:cs typeface="Times New Roman" panose="02020603050405020304" pitchFamily="18" charset="0"/>
              </a:rPr>
              <a:t>Mehmet </a:t>
            </a:r>
          </a:p>
          <a:p>
            <a:r>
              <a:rPr lang="tr-T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highlight>
                  <a:srgbClr val="CC3300"/>
                </a:highlight>
                <a:cs typeface="Times New Roman" panose="02020603050405020304" pitchFamily="18" charset="0"/>
              </a:rPr>
              <a:t>Akif </a:t>
            </a:r>
          </a:p>
          <a:p>
            <a:r>
              <a:rPr lang="tr-T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highlight>
                  <a:srgbClr val="CC3300"/>
                </a:highlight>
                <a:cs typeface="Times New Roman" panose="02020603050405020304" pitchFamily="18" charset="0"/>
              </a:rPr>
              <a:t>ERSOY</a:t>
            </a:r>
          </a:p>
        </p:txBody>
      </p:sp>
    </p:spTree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7197E-6 L 0.16927 0.00023 " pathEditMode="fixed" rAng="0" ptsTypes="AA">
                                      <p:cBhvr>
                                        <p:cTn id="12" dur="5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5530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6EE51EFD-CFC1-4E49-BAB8-6076ED61B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2" y="18674"/>
            <a:ext cx="9146571" cy="712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2FD4B34C-9163-4F68-B1F6-F4F8EBAA3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509120"/>
            <a:ext cx="7992888" cy="159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tr-TR" altLang="tr-TR" sz="2000" b="1" dirty="0">
                <a:highlight>
                  <a:srgbClr val="FFFF00"/>
                </a:highlight>
                <a:latin typeface="Arial" panose="020B0604020202020204" pitchFamily="34" charset="0"/>
              </a:rPr>
              <a:t>Korkma! Sönmez bu şafaklarda yüzen al sancak;</a:t>
            </a:r>
          </a:p>
          <a:p>
            <a:pPr algn="l">
              <a:lnSpc>
                <a:spcPct val="125000"/>
              </a:lnSpc>
            </a:pPr>
            <a:r>
              <a:rPr lang="tr-TR" altLang="tr-TR" sz="2000" b="1" dirty="0">
                <a:highlight>
                  <a:srgbClr val="FFFF00"/>
                </a:highlight>
                <a:latin typeface="Arial" panose="020B0604020202020204" pitchFamily="34" charset="0"/>
              </a:rPr>
              <a:t>Sönmeden yurdumun üstünde tüten en son ocak.</a:t>
            </a:r>
          </a:p>
          <a:p>
            <a:pPr algn="l">
              <a:lnSpc>
                <a:spcPct val="125000"/>
              </a:lnSpc>
            </a:pPr>
            <a:r>
              <a:rPr lang="tr-TR" altLang="tr-TR" sz="2000" b="1" dirty="0">
                <a:highlight>
                  <a:srgbClr val="FFFF00"/>
                </a:highlight>
                <a:latin typeface="Arial" panose="020B0604020202020204" pitchFamily="34" charset="0"/>
              </a:rPr>
              <a:t>O benim milletimin yıldızıdır, parlayacak;</a:t>
            </a:r>
          </a:p>
          <a:p>
            <a:pPr algn="l">
              <a:lnSpc>
                <a:spcPct val="125000"/>
              </a:lnSpc>
            </a:pPr>
            <a:r>
              <a:rPr lang="tr-TR" altLang="tr-TR" sz="2000" b="1" dirty="0">
                <a:highlight>
                  <a:srgbClr val="FFFF00"/>
                </a:highlight>
                <a:latin typeface="Arial" panose="020B0604020202020204" pitchFamily="34" charset="0"/>
              </a:rPr>
              <a:t>O benimdir, o benim milletimindir ancak!</a:t>
            </a:r>
          </a:p>
        </p:txBody>
      </p:sp>
    </p:spTree>
    <p:extLst>
      <p:ext uri="{BB962C8B-B14F-4D97-AF65-F5344CB8AC3E}">
        <p14:creationId xmlns:p14="http://schemas.microsoft.com/office/powerpoint/2010/main" val="3458494924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61F4D079-7885-46C9-BEB4-BBE17BC72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72B285ED-F1E4-4323-80B9-09974DA9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04664"/>
            <a:ext cx="777686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tr-TR" altLang="tr-TR" sz="2000" dirty="0">
                <a:highlight>
                  <a:srgbClr val="FFFF00"/>
                </a:highlight>
              </a:rPr>
              <a:t>Çatma, kurban olayım çehreni ey nazlı hilal!</a:t>
            </a:r>
          </a:p>
          <a:p>
            <a:pPr algn="l">
              <a:lnSpc>
                <a:spcPct val="130000"/>
              </a:lnSpc>
            </a:pPr>
            <a:r>
              <a:rPr lang="tr-TR" altLang="tr-TR" sz="2000" dirty="0">
                <a:highlight>
                  <a:srgbClr val="FFFF00"/>
                </a:highlight>
              </a:rPr>
              <a:t>Kahraman ırkıma bir gül.. ne bu şiddet bu celal?</a:t>
            </a:r>
          </a:p>
          <a:p>
            <a:pPr algn="l">
              <a:lnSpc>
                <a:spcPct val="130000"/>
              </a:lnSpc>
            </a:pPr>
            <a:r>
              <a:rPr lang="tr-TR" altLang="tr-TR" sz="2000" dirty="0">
                <a:highlight>
                  <a:srgbClr val="FFFF00"/>
                </a:highlight>
              </a:rPr>
              <a:t>Sana olmaz dökülen kanlarımız sonra helal;</a:t>
            </a:r>
          </a:p>
          <a:p>
            <a:pPr algn="l">
              <a:lnSpc>
                <a:spcPct val="130000"/>
              </a:lnSpc>
            </a:pPr>
            <a:r>
              <a:rPr lang="tr-TR" altLang="tr-TR" sz="2000" dirty="0">
                <a:highlight>
                  <a:srgbClr val="FFFF00"/>
                </a:highlight>
              </a:rPr>
              <a:t>Hakkıdır, Hakk’a tapan, milletimin istiklal.</a:t>
            </a:r>
          </a:p>
        </p:txBody>
      </p:sp>
    </p:spTree>
    <p:extLst>
      <p:ext uri="{BB962C8B-B14F-4D97-AF65-F5344CB8AC3E}">
        <p14:creationId xmlns:p14="http://schemas.microsoft.com/office/powerpoint/2010/main" val="4064899080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CF2AB46E-46A8-4DF6-93E2-3F00DE1EE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BBA63148-331B-41FF-AD36-3C55F0F0E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76250"/>
            <a:ext cx="837845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5000"/>
              </a:lnSpc>
            </a:pPr>
            <a:r>
              <a:rPr lang="tr-TR" altLang="tr-TR" sz="2000" dirty="0">
                <a:highlight>
                  <a:srgbClr val="FFFF00"/>
                </a:highlight>
              </a:rPr>
              <a:t>Ben ezelden beridir hür yaşadım, hür yaşarım;</a:t>
            </a:r>
            <a:br>
              <a:rPr lang="tr-TR" altLang="tr-TR" sz="2000" dirty="0">
                <a:highlight>
                  <a:srgbClr val="FFFF00"/>
                </a:highlight>
              </a:rPr>
            </a:br>
            <a:r>
              <a:rPr lang="tr-TR" altLang="tr-TR" sz="2000" dirty="0">
                <a:highlight>
                  <a:srgbClr val="FFFF00"/>
                </a:highlight>
              </a:rPr>
              <a:t>Hangi çılgın bana zincir vuracakmış? Şaşarım!</a:t>
            </a:r>
            <a:br>
              <a:rPr lang="tr-TR" altLang="tr-TR" sz="2000" dirty="0">
                <a:highlight>
                  <a:srgbClr val="FFFF00"/>
                </a:highlight>
              </a:rPr>
            </a:br>
            <a:r>
              <a:rPr lang="tr-TR" altLang="tr-TR" sz="2000" dirty="0">
                <a:highlight>
                  <a:srgbClr val="FFFF00"/>
                </a:highlight>
              </a:rPr>
              <a:t>Kükremiş sel gibiyim, bendimi çiğner, aşarım.</a:t>
            </a:r>
            <a:br>
              <a:rPr lang="tr-TR" altLang="tr-TR" sz="2000" dirty="0">
                <a:highlight>
                  <a:srgbClr val="FFFF00"/>
                </a:highlight>
              </a:rPr>
            </a:br>
            <a:r>
              <a:rPr lang="tr-TR" altLang="tr-TR" sz="2000" dirty="0">
                <a:highlight>
                  <a:srgbClr val="FFFF00"/>
                </a:highlight>
              </a:rPr>
              <a:t>Yırtarım dağları, enginlere sığmam, taşarım </a:t>
            </a:r>
          </a:p>
        </p:txBody>
      </p:sp>
    </p:spTree>
    <p:extLst>
      <p:ext uri="{BB962C8B-B14F-4D97-AF65-F5344CB8AC3E}">
        <p14:creationId xmlns:p14="http://schemas.microsoft.com/office/powerpoint/2010/main" val="938155720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092B7764-C695-4147-A1D8-E5206E17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70" cy="684012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  <a:effectLst/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87DB9C59-7E42-4351-BF95-C7A31C68E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456" y="5178425"/>
            <a:ext cx="4896544" cy="1679575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altLang="tr-TR" sz="2000" dirty="0">
                <a:solidFill>
                  <a:schemeClr val="tx2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Garbın </a:t>
            </a:r>
            <a:r>
              <a:rPr lang="tr-TR" altLang="tr-TR" sz="2000" dirty="0" err="1">
                <a:solidFill>
                  <a:schemeClr val="tx2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âfâkını</a:t>
            </a:r>
            <a:r>
              <a:rPr lang="tr-TR" altLang="tr-TR" sz="2000" dirty="0">
                <a:solidFill>
                  <a:schemeClr val="tx2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 sarmışsa çelik zırhlı duvar.</a:t>
            </a:r>
            <a:br>
              <a:rPr lang="tr-TR" altLang="tr-TR" sz="2000" dirty="0">
                <a:solidFill>
                  <a:schemeClr val="tx2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</a:br>
            <a:r>
              <a:rPr lang="tr-TR" altLang="tr-TR" sz="2000" dirty="0">
                <a:solidFill>
                  <a:schemeClr val="tx2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Benim iman dolu göğsüm gibi serhaddim var.</a:t>
            </a:r>
            <a:br>
              <a:rPr lang="tr-TR" altLang="tr-TR" sz="2000" dirty="0">
                <a:solidFill>
                  <a:schemeClr val="tx2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</a:br>
            <a:r>
              <a:rPr lang="tr-TR" altLang="tr-TR" sz="2000" dirty="0">
                <a:solidFill>
                  <a:schemeClr val="tx2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Ulusun, korkma! Nasıl böyle bir imanı boğar,</a:t>
            </a:r>
            <a:br>
              <a:rPr lang="tr-TR" altLang="tr-TR" sz="2000" dirty="0">
                <a:solidFill>
                  <a:schemeClr val="tx2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</a:br>
            <a:r>
              <a:rPr lang="tr-TR" altLang="tr-TR" sz="2000" dirty="0">
                <a:solidFill>
                  <a:schemeClr val="tx2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'</a:t>
            </a:r>
            <a:r>
              <a:rPr lang="tr-TR" altLang="tr-TR" sz="2000" dirty="0" err="1">
                <a:solidFill>
                  <a:schemeClr val="tx2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Medeniyyet</a:t>
            </a:r>
            <a:r>
              <a:rPr lang="tr-TR" altLang="tr-TR" sz="2000" dirty="0">
                <a:solidFill>
                  <a:schemeClr val="tx2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! dediğin tek dişi kalmış canavar?</a:t>
            </a:r>
          </a:p>
        </p:txBody>
      </p:sp>
    </p:spTree>
    <p:extLst>
      <p:ext uri="{BB962C8B-B14F-4D97-AF65-F5344CB8AC3E}">
        <p14:creationId xmlns:p14="http://schemas.microsoft.com/office/powerpoint/2010/main" val="3821958559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E67642E7-4642-4C90-AB15-99ED45A1E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D60220E5-5932-4CD7-B2F1-26907826F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312" y="5205175"/>
            <a:ext cx="6192688" cy="1652825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Arkadaş, yurdunu alçakları uğratma sakın;</a:t>
            </a:r>
            <a:b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Siper et gövdeni, dursun bu </a:t>
            </a:r>
            <a:r>
              <a:rPr lang="tr-TR" altLang="tr-TR" sz="2000" dirty="0" err="1">
                <a:solidFill>
                  <a:schemeClr val="tx2"/>
                </a:solidFill>
                <a:highlight>
                  <a:srgbClr val="FFFF00"/>
                </a:highlight>
              </a:rPr>
              <a:t>hayâsızca</a:t>
            </a: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 akın.</a:t>
            </a:r>
            <a:b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Doğacaktır sana </a:t>
            </a:r>
            <a:r>
              <a:rPr lang="tr-TR" altLang="tr-TR" sz="2000" dirty="0" err="1">
                <a:solidFill>
                  <a:schemeClr val="tx2"/>
                </a:solidFill>
                <a:highlight>
                  <a:srgbClr val="FFFF00"/>
                </a:highlight>
              </a:rPr>
              <a:t>va'dettiği</a:t>
            </a: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 günler Hakk'ın,</a:t>
            </a:r>
            <a:b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Kim bilir, belki yarın, belki yarından da yakın</a:t>
            </a:r>
            <a:r>
              <a:rPr lang="tr-TR" altLang="tr-TR" sz="20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468176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açık hava, dağ, doğa içeren bir resim&#10;&#10;Açıklama otomatik olarak oluşturuldu">
            <a:extLst>
              <a:ext uri="{FF2B5EF4-FFF2-40B4-BE49-F238E27FC236}">
                <a16:creationId xmlns:a16="http://schemas.microsoft.com/office/drawing/2014/main" xmlns="" id="{29D9D78A-79FC-42E2-9B14-E0B2061E1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413126BB-B3E0-40BC-8DAC-3C37725C7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5190292"/>
            <a:ext cx="4968552" cy="16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tr-TR" altLang="tr-TR" sz="2000" dirty="0">
                <a:highlight>
                  <a:srgbClr val="FFFF00"/>
                </a:highlight>
              </a:rPr>
              <a:t>Bastığın yerleri 'toprak!' diyerek geçme, tanı!</a:t>
            </a:r>
            <a:br>
              <a:rPr lang="tr-TR" altLang="tr-TR" sz="2000" dirty="0">
                <a:highlight>
                  <a:srgbClr val="FFFF00"/>
                </a:highlight>
              </a:rPr>
            </a:br>
            <a:r>
              <a:rPr lang="tr-TR" altLang="tr-TR" sz="2000" dirty="0">
                <a:highlight>
                  <a:srgbClr val="FFFF00"/>
                </a:highlight>
              </a:rPr>
              <a:t>Düşün altındaki binlerce kefensiz yatanı.</a:t>
            </a:r>
            <a:br>
              <a:rPr lang="tr-TR" altLang="tr-TR" sz="2000" dirty="0">
                <a:highlight>
                  <a:srgbClr val="FFFF00"/>
                </a:highlight>
              </a:rPr>
            </a:br>
            <a:r>
              <a:rPr lang="tr-TR" altLang="tr-TR" sz="2000" dirty="0">
                <a:highlight>
                  <a:srgbClr val="FFFF00"/>
                </a:highlight>
              </a:rPr>
              <a:t>Sen </a:t>
            </a:r>
            <a:r>
              <a:rPr lang="tr-TR" altLang="tr-TR" sz="2000" dirty="0" err="1">
                <a:highlight>
                  <a:srgbClr val="FFFF00"/>
                </a:highlight>
              </a:rPr>
              <a:t>şehid</a:t>
            </a:r>
            <a:r>
              <a:rPr lang="tr-TR" altLang="tr-TR" sz="2000" dirty="0">
                <a:highlight>
                  <a:srgbClr val="FFFF00"/>
                </a:highlight>
              </a:rPr>
              <a:t> oğlusun, incitme, yazıktır, atanı.</a:t>
            </a:r>
            <a:br>
              <a:rPr lang="tr-TR" altLang="tr-TR" sz="2000" dirty="0">
                <a:highlight>
                  <a:srgbClr val="FFFF00"/>
                </a:highlight>
              </a:rPr>
            </a:br>
            <a:r>
              <a:rPr lang="tr-TR" altLang="tr-TR" sz="2000" dirty="0">
                <a:highlight>
                  <a:srgbClr val="FFFF00"/>
                </a:highlight>
              </a:rPr>
              <a:t>Verme, </a:t>
            </a:r>
            <a:r>
              <a:rPr lang="tr-TR" altLang="tr-TR" sz="2000" dirty="0" err="1">
                <a:highlight>
                  <a:srgbClr val="FFFF00"/>
                </a:highlight>
              </a:rPr>
              <a:t>dünyâları</a:t>
            </a:r>
            <a:r>
              <a:rPr lang="tr-TR" altLang="tr-TR" sz="2000" dirty="0">
                <a:highlight>
                  <a:srgbClr val="FFFF00"/>
                </a:highlight>
              </a:rPr>
              <a:t> alsan da bu cennet vatanı </a:t>
            </a:r>
          </a:p>
        </p:txBody>
      </p:sp>
    </p:spTree>
    <p:extLst>
      <p:ext uri="{BB962C8B-B14F-4D97-AF65-F5344CB8AC3E}">
        <p14:creationId xmlns:p14="http://schemas.microsoft.com/office/powerpoint/2010/main" val="4153000850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hlinkClick r:id="" action="ppaction://noaction"/>
            <a:extLst>
              <a:ext uri="{FF2B5EF4-FFF2-40B4-BE49-F238E27FC236}">
                <a16:creationId xmlns:a16="http://schemas.microsoft.com/office/drawing/2014/main" xmlns="" id="{46FFBB9A-B35E-4C2C-9135-A51DFB1C3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EF5EBD8-ECD2-4210-A701-58A8F5C63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0"/>
            <a:ext cx="61563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tr-TR" altLang="tr-TR" sz="2000" dirty="0">
                <a:highlight>
                  <a:srgbClr val="FFFF00"/>
                </a:highlight>
              </a:rPr>
              <a:t>Kim bu cennet vatanın uğruna olmaz ki feda?</a:t>
            </a:r>
            <a:br>
              <a:rPr lang="tr-TR" altLang="tr-TR" sz="2000" dirty="0">
                <a:highlight>
                  <a:srgbClr val="FFFF00"/>
                </a:highlight>
              </a:rPr>
            </a:br>
            <a:r>
              <a:rPr lang="tr-TR" altLang="tr-TR" sz="2000" dirty="0" err="1">
                <a:highlight>
                  <a:srgbClr val="FFFF00"/>
                </a:highlight>
              </a:rPr>
              <a:t>Şühedâ</a:t>
            </a:r>
            <a:r>
              <a:rPr lang="tr-TR" altLang="tr-TR" sz="2000" dirty="0">
                <a:highlight>
                  <a:srgbClr val="FFFF00"/>
                </a:highlight>
              </a:rPr>
              <a:t> fışkıracak toprağı sıksan, </a:t>
            </a:r>
            <a:r>
              <a:rPr lang="tr-TR" altLang="tr-TR" sz="2000" dirty="0" err="1">
                <a:highlight>
                  <a:srgbClr val="FFFF00"/>
                </a:highlight>
              </a:rPr>
              <a:t>şühedâ</a:t>
            </a:r>
            <a:r>
              <a:rPr lang="tr-TR" altLang="tr-TR" sz="2000" dirty="0">
                <a:highlight>
                  <a:srgbClr val="FFFF00"/>
                </a:highlight>
              </a:rPr>
              <a:t>!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6A84692F-A43F-4D37-98B9-FE097612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885825"/>
            <a:ext cx="61563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tr-TR" altLang="tr-TR" sz="2000" dirty="0" err="1">
                <a:highlight>
                  <a:srgbClr val="FFFF00"/>
                </a:highlight>
              </a:rPr>
              <a:t>Cânı</a:t>
            </a:r>
            <a:r>
              <a:rPr lang="tr-TR" altLang="tr-TR" sz="2000" dirty="0">
                <a:highlight>
                  <a:srgbClr val="FFFF00"/>
                </a:highlight>
              </a:rPr>
              <a:t>, </a:t>
            </a:r>
            <a:r>
              <a:rPr lang="tr-TR" altLang="tr-TR" sz="2000" dirty="0" err="1">
                <a:highlight>
                  <a:srgbClr val="FFFF00"/>
                </a:highlight>
              </a:rPr>
              <a:t>cânânı</a:t>
            </a:r>
            <a:r>
              <a:rPr lang="tr-TR" altLang="tr-TR" sz="2000" dirty="0">
                <a:highlight>
                  <a:srgbClr val="FFFF00"/>
                </a:highlight>
              </a:rPr>
              <a:t>, bütün varımı alsın da </a:t>
            </a:r>
            <a:r>
              <a:rPr lang="tr-TR" altLang="tr-TR" sz="2000" dirty="0" err="1">
                <a:highlight>
                  <a:srgbClr val="FFFF00"/>
                </a:highlight>
              </a:rPr>
              <a:t>Hudâ</a:t>
            </a:r>
            <a:r>
              <a:rPr lang="tr-TR" altLang="tr-TR" sz="2000" dirty="0">
                <a:highlight>
                  <a:srgbClr val="FFFF00"/>
                </a:highlight>
              </a:rPr>
              <a:t>,</a:t>
            </a:r>
            <a:br>
              <a:rPr lang="tr-TR" altLang="tr-TR" sz="2000" dirty="0">
                <a:highlight>
                  <a:srgbClr val="FFFF00"/>
                </a:highlight>
              </a:rPr>
            </a:br>
            <a:r>
              <a:rPr lang="tr-TR" altLang="tr-TR" sz="2000" dirty="0">
                <a:highlight>
                  <a:srgbClr val="FFFF00"/>
                </a:highlight>
              </a:rPr>
              <a:t>Etmesin tek vatanımdan beni </a:t>
            </a:r>
            <a:r>
              <a:rPr lang="tr-TR" altLang="tr-TR" sz="2000" dirty="0" err="1">
                <a:highlight>
                  <a:srgbClr val="FFFF00"/>
                </a:highlight>
              </a:rPr>
              <a:t>dünyâda</a:t>
            </a:r>
            <a:r>
              <a:rPr lang="tr-TR" altLang="tr-TR" sz="2000" dirty="0">
                <a:highlight>
                  <a:srgbClr val="FFFF00"/>
                </a:highlight>
              </a:rPr>
              <a:t> </a:t>
            </a:r>
            <a:r>
              <a:rPr lang="tr-TR" altLang="tr-TR" sz="2000" dirty="0" err="1">
                <a:highlight>
                  <a:srgbClr val="FFFF00"/>
                </a:highlight>
              </a:rPr>
              <a:t>cüdâ</a:t>
            </a:r>
            <a:r>
              <a:rPr lang="tr-TR" altLang="tr-TR" sz="2000" dirty="0"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5101799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2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DD856EE0-70B2-417F-AAB7-A3C1B1E63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FCD7B94-9C51-4C2F-9C5A-940045637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5175"/>
            <a:ext cx="5256584" cy="1652825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altLang="tr-TR" sz="2000" dirty="0" err="1">
                <a:solidFill>
                  <a:schemeClr val="tx2"/>
                </a:solidFill>
                <a:highlight>
                  <a:srgbClr val="FFFF00"/>
                </a:highlight>
              </a:rPr>
              <a:t>Rûhumun</a:t>
            </a: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 senden ilahî, şudur ancak emeli:</a:t>
            </a:r>
            <a:b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Değmesin </a:t>
            </a:r>
            <a:r>
              <a:rPr lang="tr-TR" altLang="tr-TR" sz="2000" dirty="0" err="1">
                <a:solidFill>
                  <a:schemeClr val="tx2"/>
                </a:solidFill>
                <a:highlight>
                  <a:srgbClr val="FFFF00"/>
                </a:highlight>
              </a:rPr>
              <a:t>ma</a:t>
            </a: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' bedimin göğsüne </a:t>
            </a:r>
            <a:r>
              <a:rPr lang="tr-TR" altLang="tr-TR" sz="2000" dirty="0" err="1">
                <a:solidFill>
                  <a:schemeClr val="tx2"/>
                </a:solidFill>
                <a:highlight>
                  <a:srgbClr val="FFFF00"/>
                </a:highlight>
              </a:rPr>
              <a:t>na</a:t>
            </a: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-mahrem eli!</a:t>
            </a:r>
            <a:b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Bu ezanlar-ki </a:t>
            </a:r>
            <a:r>
              <a:rPr lang="tr-TR" altLang="tr-TR" sz="2000" dirty="0" err="1">
                <a:solidFill>
                  <a:schemeClr val="tx2"/>
                </a:solidFill>
                <a:highlight>
                  <a:srgbClr val="FFFF00"/>
                </a:highlight>
              </a:rPr>
              <a:t>şehâdetleri</a:t>
            </a: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 dinin temeli-</a:t>
            </a:r>
            <a:b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Ebedî yurdumun üstünde benim inlemeli.</a:t>
            </a:r>
          </a:p>
        </p:txBody>
      </p:sp>
    </p:spTree>
    <p:extLst>
      <p:ext uri="{BB962C8B-B14F-4D97-AF65-F5344CB8AC3E}">
        <p14:creationId xmlns:p14="http://schemas.microsoft.com/office/powerpoint/2010/main" val="3214880618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28F27693-2D33-4484-AB0D-18701DF0F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98" y="0"/>
            <a:ext cx="92057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4D15077-6402-4132-81EF-C1BB32176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960" y="0"/>
            <a:ext cx="4932040" cy="1679575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O zaman </a:t>
            </a:r>
            <a:r>
              <a:rPr lang="tr-TR" altLang="tr-TR" sz="2000" dirty="0" err="1">
                <a:solidFill>
                  <a:schemeClr val="tx2"/>
                </a:solidFill>
                <a:highlight>
                  <a:srgbClr val="FFFF00"/>
                </a:highlight>
              </a:rPr>
              <a:t>vecd</a:t>
            </a: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 ile bin secde eder -varsa- taşım.</a:t>
            </a:r>
            <a:b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Her </a:t>
            </a:r>
            <a:r>
              <a:rPr lang="tr-TR" altLang="tr-TR" sz="2000" dirty="0" err="1">
                <a:solidFill>
                  <a:schemeClr val="tx2"/>
                </a:solidFill>
                <a:highlight>
                  <a:srgbClr val="FFFF00"/>
                </a:highlight>
              </a:rPr>
              <a:t>cerîhamdan</a:t>
            </a: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, </a:t>
            </a:r>
            <a:r>
              <a:rPr lang="tr-TR" altLang="tr-TR" sz="2000" dirty="0" err="1">
                <a:solidFill>
                  <a:schemeClr val="tx2"/>
                </a:solidFill>
                <a:highlight>
                  <a:srgbClr val="FFFF00"/>
                </a:highlight>
              </a:rPr>
              <a:t>İlâhi</a:t>
            </a: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, boşanıp kanlı yaşım,</a:t>
            </a:r>
            <a:b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Fışkırır  </a:t>
            </a:r>
            <a:r>
              <a:rPr lang="tr-TR" altLang="tr-TR" sz="2000" dirty="0" err="1">
                <a:solidFill>
                  <a:schemeClr val="tx2"/>
                </a:solidFill>
                <a:highlight>
                  <a:srgbClr val="FFFF00"/>
                </a:highlight>
              </a:rPr>
              <a:t>rûh</a:t>
            </a: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-ı </a:t>
            </a:r>
            <a:r>
              <a:rPr lang="tr-TR" altLang="tr-TR" sz="2000" dirty="0" err="1">
                <a:solidFill>
                  <a:schemeClr val="tx2"/>
                </a:solidFill>
                <a:highlight>
                  <a:srgbClr val="FFFF00"/>
                </a:highlight>
              </a:rPr>
              <a:t>mücerred</a:t>
            </a: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 gibi yerden na'şım;</a:t>
            </a:r>
            <a:b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tr-TR" altLang="tr-TR" sz="2000" dirty="0">
                <a:solidFill>
                  <a:schemeClr val="tx2"/>
                </a:solidFill>
                <a:highlight>
                  <a:srgbClr val="FFFF00"/>
                </a:highlight>
              </a:rPr>
              <a:t>O zaman yükselerek arşa değer belki başım! </a:t>
            </a:r>
          </a:p>
        </p:txBody>
      </p:sp>
    </p:spTree>
    <p:extLst>
      <p:ext uri="{BB962C8B-B14F-4D97-AF65-F5344CB8AC3E}">
        <p14:creationId xmlns:p14="http://schemas.microsoft.com/office/powerpoint/2010/main" val="3836424694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ök, uçurtma, açık hava, bayrak içeren bir resim&#10;&#10;Açıklama otomatik olarak oluşturuldu">
            <a:extLst>
              <a:ext uri="{FF2B5EF4-FFF2-40B4-BE49-F238E27FC236}">
                <a16:creationId xmlns:a16="http://schemas.microsoft.com/office/drawing/2014/main" xmlns="" id="{B2E46BD1-4DDE-4DB4-9500-67E9DA07B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426BB91-BD6C-4AF1-BB24-16FC8A0EF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463" y="4653136"/>
            <a:ext cx="4824536" cy="20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tr-TR" altLang="tr-TR" sz="2000" dirty="0">
                <a:highlight>
                  <a:srgbClr val="FFFF00"/>
                </a:highlight>
              </a:rPr>
              <a:t>Dalgalan sen de şafaklar gibi ey şanlı hilâl!</a:t>
            </a:r>
            <a:br>
              <a:rPr lang="tr-TR" altLang="tr-TR" sz="2000" dirty="0">
                <a:highlight>
                  <a:srgbClr val="FFFF00"/>
                </a:highlight>
              </a:rPr>
            </a:br>
            <a:r>
              <a:rPr lang="tr-TR" altLang="tr-TR" sz="2000" dirty="0">
                <a:highlight>
                  <a:srgbClr val="FFFF00"/>
                </a:highlight>
              </a:rPr>
              <a:t>Olsun artık dökülen kanlarımın hepsi helâl.</a:t>
            </a:r>
            <a:br>
              <a:rPr lang="tr-TR" altLang="tr-TR" sz="2000" dirty="0">
                <a:highlight>
                  <a:srgbClr val="FFFF00"/>
                </a:highlight>
              </a:rPr>
            </a:br>
            <a:r>
              <a:rPr lang="tr-TR" altLang="tr-TR" sz="2000" dirty="0" err="1">
                <a:highlight>
                  <a:srgbClr val="FFFF00"/>
                </a:highlight>
              </a:rPr>
              <a:t>Ebediyyen</a:t>
            </a:r>
            <a:r>
              <a:rPr lang="tr-TR" altLang="tr-TR" sz="2000" dirty="0">
                <a:highlight>
                  <a:srgbClr val="FFFF00"/>
                </a:highlight>
              </a:rPr>
              <a:t> sana yok, ırkıma yok izmihlâl;</a:t>
            </a:r>
            <a:br>
              <a:rPr lang="tr-TR" altLang="tr-TR" sz="2000" dirty="0">
                <a:highlight>
                  <a:srgbClr val="FFFF00"/>
                </a:highlight>
              </a:rPr>
            </a:br>
            <a:r>
              <a:rPr lang="tr-TR" altLang="tr-TR" sz="2000" dirty="0">
                <a:highlight>
                  <a:srgbClr val="FFFF00"/>
                </a:highlight>
              </a:rPr>
              <a:t>Hakkıdır, hür yaşamış, bayrağımın hürriyet,</a:t>
            </a:r>
            <a:br>
              <a:rPr lang="tr-TR" altLang="tr-TR" sz="2000" dirty="0">
                <a:highlight>
                  <a:srgbClr val="FFFF00"/>
                </a:highlight>
              </a:rPr>
            </a:br>
            <a:r>
              <a:rPr lang="tr-TR" altLang="tr-TR" sz="2000" dirty="0">
                <a:highlight>
                  <a:srgbClr val="FFFF00"/>
                </a:highlight>
              </a:rPr>
              <a:t>Hakkıdır, Hakk'a tapan milletimin istiklâl!</a:t>
            </a:r>
          </a:p>
        </p:txBody>
      </p:sp>
    </p:spTree>
    <p:extLst>
      <p:ext uri="{BB962C8B-B14F-4D97-AF65-F5344CB8AC3E}">
        <p14:creationId xmlns:p14="http://schemas.microsoft.com/office/powerpoint/2010/main" val="1948622714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0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E2961627-BF42-432C-9FE6-9167A2F31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229225"/>
            <a:ext cx="6956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 sz="3200" b="1" i="1">
                <a:solidFill>
                  <a:schemeClr val="folHlink"/>
                </a:solidFill>
              </a:rPr>
              <a:t>Büyük bir entelektüel, </a:t>
            </a:r>
          </a:p>
          <a:p>
            <a:r>
              <a:rPr lang="tr-TR" altLang="tr-TR" sz="3200" b="1" i="1">
                <a:solidFill>
                  <a:schemeClr val="folHlink"/>
                </a:solidFill>
              </a:rPr>
              <a:t>çağının tanığı ve vicdanı olan bir aydın, </a:t>
            </a:r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xmlns="" id="{82EA38B6-C79E-40BA-AE86-DA5024B26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3778250" cy="518477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adam, kişi, işaret içeren bir resim&#10;&#10;Açıklama otomatik olarak oluşturuldu">
            <a:extLst>
              <a:ext uri="{FF2B5EF4-FFF2-40B4-BE49-F238E27FC236}">
                <a16:creationId xmlns:a16="http://schemas.microsoft.com/office/drawing/2014/main" xmlns="" id="{985C2119-9BDA-4791-B9D2-0DF9F9265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4168" cy="6907082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xmlns="" id="{28FDBBEB-E32A-4EAB-8774-3172C426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061" y="3645024"/>
            <a:ext cx="2736304" cy="2592288"/>
          </a:xfrm>
        </p:spPr>
        <p:txBody>
          <a:bodyPr/>
          <a:lstStyle/>
          <a:p>
            <a:r>
              <a:rPr lang="tr-TR" sz="3600" dirty="0">
                <a:highlight>
                  <a:srgbClr val="FFFF00"/>
                </a:highlight>
              </a:rPr>
              <a:t>Minnetle</a:t>
            </a:r>
            <a:br>
              <a:rPr lang="tr-TR" sz="3600" dirty="0">
                <a:highlight>
                  <a:srgbClr val="FFFF00"/>
                </a:highlight>
              </a:rPr>
            </a:br>
            <a:r>
              <a:rPr lang="tr-TR" sz="3600" dirty="0">
                <a:highlight>
                  <a:srgbClr val="FFFF00"/>
                </a:highlight>
              </a:rPr>
              <a:t/>
            </a:r>
            <a:br>
              <a:rPr lang="tr-TR" sz="3600" dirty="0">
                <a:highlight>
                  <a:srgbClr val="FFFF00"/>
                </a:highlight>
              </a:rPr>
            </a:br>
            <a:r>
              <a:rPr lang="tr-TR" sz="3600" dirty="0">
                <a:highlight>
                  <a:srgbClr val="FFFF00"/>
                </a:highlight>
              </a:rPr>
              <a:t> Anıyoruz.</a:t>
            </a:r>
          </a:p>
        </p:txBody>
      </p:sp>
    </p:spTree>
    <p:extLst>
      <p:ext uri="{BB962C8B-B14F-4D97-AF65-F5344CB8AC3E}">
        <p14:creationId xmlns:p14="http://schemas.microsoft.com/office/powerpoint/2010/main" val="377200383"/>
      </p:ext>
    </p:extLst>
  </p:cSld>
  <p:clrMapOvr>
    <a:masterClrMapping/>
  </p:clrMapOvr>
  <p:transition spd="slow" advTm="2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0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>
            <a:extLst>
              <a:ext uri="{FF2B5EF4-FFF2-40B4-BE49-F238E27FC236}">
                <a16:creationId xmlns:a16="http://schemas.microsoft.com/office/drawing/2014/main" xmlns="" id="{96A2AE1D-69E8-4C79-851C-67826B63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22931003-7D43-4D06-A636-AA86BDD6F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487488"/>
            <a:ext cx="3673475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sz="3200" b="1" i="1">
                <a:solidFill>
                  <a:schemeClr val="folHlink"/>
                </a:solidFill>
              </a:rPr>
              <a:t>Akif' in şiir gücü ve tarzı dönemin beklentilerini karşılamak için  son derece uygundu. </a:t>
            </a:r>
          </a:p>
          <a:p>
            <a:r>
              <a:rPr lang="tr-TR" altLang="tr-TR" sz="3200" b="1" i="1">
                <a:solidFill>
                  <a:schemeClr val="folHlink"/>
                </a:solidFill>
              </a:rPr>
              <a:t>Şiiri toplum için ve bir dava adına yazan, ama şiiri şiir yapan özelliklerden feragat etmeyen…</a:t>
            </a:r>
          </a:p>
        </p:txBody>
      </p:sp>
    </p:spTree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0" fill="hold"/>
                                        <p:tgtEl>
                                          <p:spTgt spid="72707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0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5" name="Picture 7">
            <a:extLst>
              <a:ext uri="{FF2B5EF4-FFF2-40B4-BE49-F238E27FC236}">
                <a16:creationId xmlns:a16="http://schemas.microsoft.com/office/drawing/2014/main" xmlns="" id="{4CA99B2E-B008-429D-B8BF-C6141E6DE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0"/>
            <a:ext cx="2627312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Rectangle 2">
            <a:extLst>
              <a:ext uri="{FF2B5EF4-FFF2-40B4-BE49-F238E27FC236}">
                <a16:creationId xmlns:a16="http://schemas.microsoft.com/office/drawing/2014/main" xmlns="" id="{0C2894F1-6C46-4790-845B-A1FF5FA0E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492375"/>
            <a:ext cx="4535488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sz="3200" b="1" i="1">
                <a:solidFill>
                  <a:schemeClr val="folHlink"/>
                </a:solidFill>
              </a:rPr>
              <a:t>…Türkçe'nin bütün nüanslarını ve imkanlarını ustalıkla kullanan, çağının tanığı ve vicdanı olan bir şairden daha iyi kim yazabilirdi böyle bir marşı?</a:t>
            </a:r>
          </a:p>
        </p:txBody>
      </p:sp>
      <p:pic>
        <p:nvPicPr>
          <p:cNvPr id="94214" name="Picture 6">
            <a:extLst>
              <a:ext uri="{FF2B5EF4-FFF2-40B4-BE49-F238E27FC236}">
                <a16:creationId xmlns:a16="http://schemas.microsoft.com/office/drawing/2014/main" xmlns="" id="{17A7E81F-71F0-44D9-BBF8-8EFFD3A4C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0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>
            <a:extLst>
              <a:ext uri="{FF2B5EF4-FFF2-40B4-BE49-F238E27FC236}">
                <a16:creationId xmlns:a16="http://schemas.microsoft.com/office/drawing/2014/main" xmlns="" id="{8A85D31C-665A-4FF6-8707-029EEDFE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Rectangle 5">
            <a:extLst>
              <a:ext uri="{FF2B5EF4-FFF2-40B4-BE49-F238E27FC236}">
                <a16:creationId xmlns:a16="http://schemas.microsoft.com/office/drawing/2014/main" xmlns="" id="{5CE25550-36DF-49D5-A9E1-1C50CD971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399" y="233362"/>
            <a:ext cx="3622675" cy="60759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tr-TR" altLang="tr-TR" sz="3200" b="1" i="1" dirty="0">
                <a:solidFill>
                  <a:schemeClr val="folHlink"/>
                </a:solidFill>
              </a:rPr>
              <a:t>Akif, içinde yaşadığı toplumun, unutulmuş, kendi kaderine terkedilmiş kimsesiz ve sahipsiz insanların, dünya egemenlerinin yok etmeye çalıştığı bir milletin tanığıdır ama aynı zamanda vicdanıdır da... </a:t>
            </a:r>
          </a:p>
          <a:p>
            <a:pPr algn="r"/>
            <a:endParaRPr lang="tr-TR" altLang="tr-TR" sz="3200" b="1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0" fill="hold"/>
                                        <p:tgtEl>
                                          <p:spTgt spid="69636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0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>
            <a:extLst>
              <a:ext uri="{FF2B5EF4-FFF2-40B4-BE49-F238E27FC236}">
                <a16:creationId xmlns:a16="http://schemas.microsoft.com/office/drawing/2014/main" xmlns="" id="{EFF7644E-53C0-4270-AD0E-081BBCE19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929" y="58846"/>
            <a:ext cx="4897115" cy="67403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tr-TR" altLang="tr-TR" sz="3600" b="1" i="1" dirty="0">
                <a:solidFill>
                  <a:schemeClr val="folHlink"/>
                </a:solidFill>
              </a:rPr>
              <a:t>Akif ' le ilgili temel yanılgıların sebeplerinden biri de O'nu sadece yazılarından, şiirlerinden tanımaya çalışmaktır. Akif yazdıklarından çok daha derin, çok daha geniş ufuklu, çok daha </a:t>
            </a:r>
            <a:r>
              <a:rPr lang="tr-TR" altLang="tr-TR" sz="3600" b="1" i="1" dirty="0" err="1">
                <a:solidFill>
                  <a:schemeClr val="folHlink"/>
                </a:solidFill>
              </a:rPr>
              <a:t>san'atkar</a:t>
            </a:r>
            <a:r>
              <a:rPr lang="tr-TR" altLang="tr-TR" sz="3600" b="1" i="1" dirty="0">
                <a:solidFill>
                  <a:schemeClr val="folHlink"/>
                </a:solidFill>
              </a:rPr>
              <a:t> ve çok daha şaşırtıcı bir insandır...</a:t>
            </a:r>
          </a:p>
        </p:txBody>
      </p:sp>
      <p:pic>
        <p:nvPicPr>
          <p:cNvPr id="68615" name="Picture 7">
            <a:extLst>
              <a:ext uri="{FF2B5EF4-FFF2-40B4-BE49-F238E27FC236}">
                <a16:creationId xmlns:a16="http://schemas.microsoft.com/office/drawing/2014/main" xmlns="" id="{4F290D2C-4F2F-45BB-8A19-F306FCC7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0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xmlns="" id="{8D232B11-DC21-4C26-9DE9-49C81412B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022475"/>
            <a:ext cx="4608512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sz="4000" b="1" i="1">
                <a:solidFill>
                  <a:schemeClr val="folHlink"/>
                </a:solidFill>
              </a:rPr>
              <a:t>Hem toplumunun değerlerini ve</a:t>
            </a:r>
          </a:p>
          <a:p>
            <a:r>
              <a:rPr lang="tr-TR" altLang="tr-TR" sz="4000" b="1" i="1">
                <a:solidFill>
                  <a:schemeClr val="folHlink"/>
                </a:solidFill>
              </a:rPr>
              <a:t>kişisel ahlakını sağlam bir ilkelilikle </a:t>
            </a:r>
            <a:br>
              <a:rPr lang="tr-TR" altLang="tr-TR" sz="4000" b="1" i="1">
                <a:solidFill>
                  <a:schemeClr val="folHlink"/>
                </a:solidFill>
              </a:rPr>
            </a:br>
            <a:r>
              <a:rPr lang="tr-TR" altLang="tr-TR" sz="4000" b="1" i="1">
                <a:solidFill>
                  <a:schemeClr val="folHlink"/>
                </a:solidFill>
              </a:rPr>
              <a:t>kendi şahsında bütünlemiş bir ahlak adamı…</a:t>
            </a:r>
            <a:endParaRPr lang="tr-TR" altLang="tr-TR" sz="4000" b="1"/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xmlns="" id="{430BD94D-0E82-4509-A92F-0E56865B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0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>
            <a:extLst>
              <a:ext uri="{FF2B5EF4-FFF2-40B4-BE49-F238E27FC236}">
                <a16:creationId xmlns:a16="http://schemas.microsoft.com/office/drawing/2014/main" xmlns="" id="{5AB7973A-8AC0-4535-9757-F0CFF5D6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3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Rectangle 5">
            <a:extLst>
              <a:ext uri="{FF2B5EF4-FFF2-40B4-BE49-F238E27FC236}">
                <a16:creationId xmlns:a16="http://schemas.microsoft.com/office/drawing/2014/main" xmlns="" id="{35B36791-2FE9-4F01-9FCC-A77A93782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25425"/>
            <a:ext cx="3960812" cy="663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tr-TR" altLang="tr-TR" sz="3300" b="1" i="1">
                <a:solidFill>
                  <a:schemeClr val="folHlink"/>
                </a:solidFill>
              </a:rPr>
              <a:t>Hem İstiklâl Marşını arzu ve talep eden Meclisin üyesi bir milletvekili,</a:t>
            </a:r>
          </a:p>
          <a:p>
            <a:r>
              <a:rPr lang="tr-TR" altLang="tr-TR" sz="3300" b="1" i="1">
                <a:solidFill>
                  <a:schemeClr val="folHlink"/>
                </a:solidFill>
              </a:rPr>
              <a:t>Hem de İstiklâl Marşı'nı yazmadan önce de ülkesinin büyük bir şairi olarak tanınan ve bütün bu özellikleri kendi şahsında toplamış başka biri yoktur…</a:t>
            </a:r>
          </a:p>
          <a:p>
            <a:endParaRPr lang="tr-TR" altLang="tr-TR" sz="3300" b="1" i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25" decel="100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925" decel="100000"/>
                                        <p:tgtEl>
                                          <p:spTgt spid="675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1925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0" fill="hold"/>
                                        <p:tgtEl>
                                          <p:spTgt spid="675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0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>
            <a:extLst>
              <a:ext uri="{FF2B5EF4-FFF2-40B4-BE49-F238E27FC236}">
                <a16:creationId xmlns:a16="http://schemas.microsoft.com/office/drawing/2014/main" xmlns="" id="{42F27E4B-7BF6-47B6-AA49-C83524FB5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7" name="Rectangle 3">
            <a:extLst>
              <a:ext uri="{FF2B5EF4-FFF2-40B4-BE49-F238E27FC236}">
                <a16:creationId xmlns:a16="http://schemas.microsoft.com/office/drawing/2014/main" xmlns="" id="{55D80582-21EA-4A80-8271-EA3B9D35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0825"/>
            <a:ext cx="5940425" cy="3609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</a:pPr>
            <a:r>
              <a:rPr lang="tr-TR" altLang="tr-TR" sz="3600" b="1" i="1" dirty="0">
                <a:solidFill>
                  <a:schemeClr val="bg1"/>
                </a:solidFill>
              </a:rPr>
              <a:t>İstiklal Marşı’mızın şairi,</a:t>
            </a:r>
          </a:p>
          <a:p>
            <a:pPr>
              <a:lnSpc>
                <a:spcPct val="80000"/>
              </a:lnSpc>
            </a:pPr>
            <a:endParaRPr lang="tr-TR" altLang="tr-TR" sz="3600" b="1" i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tr-TR" altLang="tr-TR" sz="3600" b="1" i="1" dirty="0">
                <a:solidFill>
                  <a:schemeClr val="bg1"/>
                </a:solidFill>
              </a:rPr>
              <a:t>Büyük şair;</a:t>
            </a:r>
          </a:p>
          <a:p>
            <a:pPr>
              <a:lnSpc>
                <a:spcPct val="80000"/>
              </a:lnSpc>
            </a:pPr>
            <a:endParaRPr lang="tr-TR" altLang="tr-TR" sz="3600" b="1" i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tr-TR" altLang="tr-TR" sz="3600" b="1" i="1" dirty="0">
                <a:solidFill>
                  <a:schemeClr val="bg1"/>
                </a:solidFill>
              </a:rPr>
              <a:t>M. Akif ERSOY</a:t>
            </a:r>
          </a:p>
          <a:p>
            <a:pPr>
              <a:lnSpc>
                <a:spcPct val="80000"/>
              </a:lnSpc>
            </a:pPr>
            <a:endParaRPr lang="tr-TR" altLang="tr-TR" sz="3600" b="1" i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tr-TR" altLang="tr-TR" sz="3600" b="1" i="1" dirty="0">
                <a:solidFill>
                  <a:schemeClr val="bg1"/>
                </a:solidFill>
              </a:rPr>
              <a:t>ANISINA…</a:t>
            </a:r>
          </a:p>
          <a:p>
            <a:pPr>
              <a:lnSpc>
                <a:spcPct val="80000"/>
              </a:lnSpc>
            </a:pPr>
            <a:endParaRPr lang="tr-TR" altLang="tr-TR" sz="3600" b="1" i="1" dirty="0">
              <a:solidFill>
                <a:schemeClr val="bg1"/>
              </a:solidFill>
            </a:endParaRPr>
          </a:p>
        </p:txBody>
      </p:sp>
      <p:sp>
        <p:nvSpPr>
          <p:cNvPr id="77828" name="WordArt 4">
            <a:extLst>
              <a:ext uri="{FF2B5EF4-FFF2-40B4-BE49-F238E27FC236}">
                <a16:creationId xmlns:a16="http://schemas.microsoft.com/office/drawing/2014/main" xmlns="" id="{51026AB7-5606-45CA-8686-7AD362F676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520" y="4460876"/>
            <a:ext cx="8568952" cy="19813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highlight>
                  <a:srgbClr val="CC3300"/>
                </a:highlight>
                <a:latin typeface="Arial Black" panose="020B0A04020102020204" pitchFamily="34" charset="0"/>
              </a:rPr>
              <a:t>istiklal Marşı’mız</a:t>
            </a:r>
          </a:p>
        </p:txBody>
      </p:sp>
    </p:spTree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78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</p:bldLst>
  </p:timing>
</p:sld>
</file>

<file path=ppt/theme/theme1.xml><?xml version="1.0" encoding="utf-8"?>
<a:theme xmlns:a="http://schemas.openxmlformats.org/drawingml/2006/main" name="Varsayılan Tasarım">
  <a:themeElements>
    <a:clrScheme name="Varsayılan Tasarı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 Mart Sunumu GAL</Template>
  <TotalTime>8</TotalTime>
  <Words>358</Words>
  <Application>Microsoft Office PowerPoint</Application>
  <PresentationFormat>Ekran Gösterisi (4:3)</PresentationFormat>
  <Paragraphs>50</Paragraphs>
  <Slides>20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Times New Roman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Minnetle   Anıyoruz.</vt:lpstr>
    </vt:vector>
  </TitlesOfParts>
  <Manager>www.slaytizle.com</Manager>
  <Company>www.slaytizle.com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>www.slaytizle.com</dc:subject>
  <dc:creator>İrfan ÜNAL</dc:creator>
  <cp:lastModifiedBy>Ata Türkeli</cp:lastModifiedBy>
  <cp:revision>1</cp:revision>
  <dcterms:created xsi:type="dcterms:W3CDTF">2021-03-07T12:50:26Z</dcterms:created>
  <dcterms:modified xsi:type="dcterms:W3CDTF">2021-03-11T10:11:30Z</dcterms:modified>
</cp:coreProperties>
</file>